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Comfortaa Light"/>
      <p:regular r:id="rId25"/>
      <p:bold r:id="rId26"/>
    </p:embeddedFont>
    <p:embeddedFont>
      <p:font typeface="Proxima Nova"/>
      <p:regular r:id="rId27"/>
      <p:bold r:id="rId28"/>
      <p:italic r:id="rId29"/>
      <p:boldItalic r:id="rId30"/>
    </p:embeddedFont>
    <p:embeddedFont>
      <p:font typeface="Roboto"/>
      <p:regular r:id="rId31"/>
      <p:bold r:id="rId32"/>
      <p:italic r:id="rId33"/>
      <p:boldItalic r:id="rId34"/>
    </p:embeddedFont>
    <p:embeddedFont>
      <p:font typeface="Comfortaa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omfortaaLight-bold.fntdata"/><Relationship Id="rId25" Type="http://schemas.openxmlformats.org/officeDocument/2006/relationships/font" Target="fonts/ComfortaaLight-regular.fntdata"/><Relationship Id="rId28" Type="http://schemas.openxmlformats.org/officeDocument/2006/relationships/font" Target="fonts/ProximaNova-bold.fntdata"/><Relationship Id="rId27" Type="http://schemas.openxmlformats.org/officeDocument/2006/relationships/font" Target="fonts/ProximaNov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font" Target="fonts/ProximaNova-boldItalic.fntdata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35" Type="http://schemas.openxmlformats.org/officeDocument/2006/relationships/font" Target="fonts/Comfortaa-regular.fntdata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Comfortaa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8e7b54d0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d8e7b54d0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8e7b54d0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d8e7b54d0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4dc554ec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4dc554ec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6226cb4a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d6226cb4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6226cb4a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d6226cb4a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8dd061e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d8dd061e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8dd061e9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d8dd061e9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8e7b54d0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8e7b54d0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d8e7b54d0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d8e7b54d0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8f49068f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d8f49068f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ca95369acc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ca95369acc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d4dc554e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d4dc554e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d890e1ed0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d890e1ed0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d4dc554ec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d4dc554ec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ca95369ac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ca95369ac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4dc554ec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4dc554ec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8e7b54d0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8e7b54d0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8e7b54d0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d8e7b54d0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stran13/CIS3200Netflix" TargetMode="External"/><Relationship Id="rId4" Type="http://schemas.openxmlformats.org/officeDocument/2006/relationships/hyperlink" Target="https://www.kaggle.com/shivamb/netflix-shows" TargetMode="External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417500" y="2873100"/>
            <a:ext cx="6309000" cy="63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-GB" sz="2252">
                <a:latin typeface="Comfortaa"/>
                <a:ea typeface="Comfortaa"/>
                <a:cs typeface="Comfortaa"/>
                <a:sym typeface="Comfortaa"/>
              </a:rPr>
              <a:t>NETFLIX MOVIES AND TV SHOWS</a:t>
            </a:r>
            <a:endParaRPr sz="2252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510450" y="3618545"/>
            <a:ext cx="8123100" cy="3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GB" sz="1150">
                <a:latin typeface="Comfortaa Light"/>
                <a:ea typeface="Comfortaa Light"/>
                <a:cs typeface="Comfortaa Light"/>
                <a:sym typeface="Comfortaa Light"/>
              </a:rPr>
              <a:t>GROUP 3 - VANESSA MUNOZ, DAVID MONTES, SHAWN TRAN, HANNAH HAE-IN KIM</a:t>
            </a:r>
            <a:endParaRPr sz="1150"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26398" l="7320" r="7055" t="30829"/>
          <a:stretch/>
        </p:blipFill>
        <p:spPr>
          <a:xfrm>
            <a:off x="1745375" y="1169150"/>
            <a:ext cx="5653274" cy="158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Pie chart: year added &amp; type of film</a:t>
            </a:r>
            <a:endParaRPr/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311700" y="1152475"/>
            <a:ext cx="2830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Here we created a pie chart with the inner being years from 2015 to 2021.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The outer pie chart signifies how many releases were tv shows and how many were movies.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2149" y="1152475"/>
            <a:ext cx="5690150" cy="354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Bar Chart: number of </a:t>
            </a:r>
            <a:r>
              <a:rPr lang="en-GB"/>
              <a:t>specifically</a:t>
            </a:r>
            <a:r>
              <a:rPr lang="en-GB"/>
              <a:t> rated films </a:t>
            </a:r>
            <a:endParaRPr/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11700" y="1152475"/>
            <a:ext cx="3183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Here we utilized a vertical bar chart to display the counts of each rating of film.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Counts from highest to lowest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TV-MA : 2,680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TV-14 : 1,769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TV-PG : 715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R : 663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PG-13 : 383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Here we see that there’s a large amount of mature content on Netflix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5337" y="1091900"/>
            <a:ext cx="5336962" cy="347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Geo Map </a:t>
            </a:r>
            <a:endParaRPr/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138" y="1152475"/>
            <a:ext cx="7823724" cy="364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AzureML Modeling with Permutation Feature Importance</a:t>
            </a:r>
            <a:endParaRPr/>
          </a:p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178750" y="1070700"/>
            <a:ext cx="2983200" cy="40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Created an experiment to predict duration of films based on other columns.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Permutation Feature Importance used to determine significance of certain columns on predicting duration.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Link: https://gallery.cortanaintelligence.com/Experiment/Netflix-titles-2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4950" y="1546675"/>
            <a:ext cx="5849049" cy="309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AzureML cont.</a:t>
            </a:r>
            <a:endParaRPr/>
          </a:p>
        </p:txBody>
      </p:sp>
      <p:sp>
        <p:nvSpPr>
          <p:cNvPr id="142" name="Google Shape;142;p2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Visualization of Feature Importance.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Higher the score the more significant the feature is in predicting a column.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In this case duration.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2775" y="1152463"/>
            <a:ext cx="2209800" cy="36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Evaluating Models</a:t>
            </a:r>
            <a:endParaRPr/>
          </a:p>
        </p:txBody>
      </p:sp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311700" y="1152475"/>
            <a:ext cx="3625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Here we added score model modules and an evaluate model </a:t>
            </a:r>
            <a:r>
              <a:rPr lang="en-GB">
                <a:solidFill>
                  <a:schemeClr val="dk1"/>
                </a:solidFill>
              </a:rPr>
              <a:t>module</a:t>
            </a:r>
            <a:r>
              <a:rPr lang="en-GB">
                <a:solidFill>
                  <a:schemeClr val="dk1"/>
                </a:solidFill>
              </a:rPr>
              <a:t> to determine the Coefficient of Determination and Relative </a:t>
            </a:r>
            <a:r>
              <a:rPr lang="en-GB">
                <a:solidFill>
                  <a:schemeClr val="dk1"/>
                </a:solidFill>
              </a:rPr>
              <a:t>Squared</a:t>
            </a:r>
            <a:r>
              <a:rPr lang="en-GB">
                <a:solidFill>
                  <a:schemeClr val="dk1"/>
                </a:solidFill>
              </a:rPr>
              <a:t> Error of both models.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7625" y="1726175"/>
            <a:ext cx="4894674" cy="284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Evaluating Models cont.</a:t>
            </a:r>
            <a:endParaRPr/>
          </a:p>
        </p:txBody>
      </p:sp>
      <p:sp>
        <p:nvSpPr>
          <p:cNvPr id="156" name="Google Shape;156;p28"/>
          <p:cNvSpPr txBox="1"/>
          <p:nvPr>
            <p:ph idx="1" type="body"/>
          </p:nvPr>
        </p:nvSpPr>
        <p:spPr>
          <a:xfrm>
            <a:off x="311700" y="1152475"/>
            <a:ext cx="4072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Here we see the evaluation results for the two models we </a:t>
            </a:r>
            <a:r>
              <a:rPr lang="en-GB">
                <a:solidFill>
                  <a:schemeClr val="dk1"/>
                </a:solidFill>
              </a:rPr>
              <a:t>used</a:t>
            </a:r>
            <a:r>
              <a:rPr lang="en-GB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We see the model on the left is better as it has a lower RSE and a higher CoD.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Both models however are still not ideal as they both have low CoD and high RSE.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7" name="Google Shape;1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050" y="1152475"/>
            <a:ext cx="4448250" cy="356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163" name="Google Shape;163;p29"/>
          <p:cNvSpPr txBox="1"/>
          <p:nvPr>
            <p:ph idx="1" type="body"/>
          </p:nvPr>
        </p:nvSpPr>
        <p:spPr>
          <a:xfrm>
            <a:off x="311700" y="1152475"/>
            <a:ext cx="8215800" cy="35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-34036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3200">
                <a:solidFill>
                  <a:schemeClr val="dk1"/>
                </a:solidFill>
              </a:rPr>
              <a:t>We utilized data visualization tools </a:t>
            </a:r>
            <a:endParaRPr sz="3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dk1"/>
                </a:solidFill>
              </a:rPr>
              <a:t>to find hidden information and trends</a:t>
            </a:r>
            <a:endParaRPr sz="3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dk1"/>
                </a:solidFill>
              </a:rPr>
              <a:t> within the data. </a:t>
            </a:r>
            <a:endParaRPr sz="3200">
              <a:solidFill>
                <a:schemeClr val="dk1"/>
              </a:solidFill>
            </a:endParaRPr>
          </a:p>
          <a:p>
            <a:pPr indent="-34036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3200">
                <a:solidFill>
                  <a:schemeClr val="dk1"/>
                </a:solidFill>
              </a:rPr>
              <a:t>Netflix can use these tools to find </a:t>
            </a:r>
            <a:endParaRPr sz="3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dk1"/>
                </a:solidFill>
              </a:rPr>
              <a:t>trends in shows that will become </a:t>
            </a:r>
            <a:endParaRPr sz="3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dk1"/>
                </a:solidFill>
              </a:rPr>
              <a:t>popular in the future.</a:t>
            </a:r>
            <a:endParaRPr sz="3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										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500">
                <a:solidFill>
                  <a:schemeClr val="dk1"/>
                </a:solidFill>
              </a:rPr>
              <a:t>									(Rilloraza, 2020)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164" name="Google Shape;1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6500" y="663200"/>
            <a:ext cx="3568950" cy="356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Group 3</a:t>
            </a:r>
            <a:endParaRPr/>
          </a:p>
        </p:txBody>
      </p:sp>
      <p:sp>
        <p:nvSpPr>
          <p:cNvPr id="170" name="Google Shape;170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</a:rPr>
              <a:t>Thank you</a:t>
            </a:r>
            <a:endParaRPr sz="28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800">
                <a:solidFill>
                  <a:schemeClr val="dk1"/>
                </a:solidFill>
              </a:rPr>
              <a:t>Any Questions?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300" y="666750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177" name="Google Shape;17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Katwala, A. (2020, September 16). </a:t>
            </a:r>
            <a:r>
              <a:rPr i="1" lang="en-GB" sz="2000">
                <a:solidFill>
                  <a:schemeClr val="dk1"/>
                </a:solidFill>
              </a:rPr>
              <a:t>Why Are 2 Million People Still Getting Netflix DVDs by Mail?</a:t>
            </a:r>
            <a:r>
              <a:rPr lang="en-GB" sz="2000">
                <a:solidFill>
                  <a:schemeClr val="dk1"/>
                </a:solidFill>
              </a:rPr>
              <a:t> Wired. https://www.wired.com/story/why-are-2-million-people-still-getting-netflix-dvds-by-mail/.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150">
                <a:solidFill>
                  <a:schemeClr val="dk1"/>
                </a:solidFill>
              </a:rPr>
              <a:t>Rilloraza, B. (2020, August 1). </a:t>
            </a:r>
            <a:r>
              <a:rPr i="1" lang="en-GB" sz="2150">
                <a:solidFill>
                  <a:schemeClr val="dk1"/>
                </a:solidFill>
              </a:rPr>
              <a:t>Netflix testing an affordable Mobile+ plan with HD resolution</a:t>
            </a:r>
            <a:r>
              <a:rPr lang="en-GB" sz="2150">
                <a:solidFill>
                  <a:schemeClr val="dk1"/>
                </a:solidFill>
              </a:rPr>
              <a:t>. Technobaboy.com. https://www.technobaboy.com/2020/08/01/netflix-hd-mobile-only-plan/. </a:t>
            </a:r>
            <a:endParaRPr sz="2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Brief Summary of Our Dataset:</a:t>
            </a:r>
            <a:endParaRPr b="1" sz="2400"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45475"/>
            <a:ext cx="3131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GB" sz="1300">
                <a:solidFill>
                  <a:schemeClr val="dk1"/>
                </a:solidFill>
              </a:rPr>
              <a:t>7787 </a:t>
            </a:r>
            <a:r>
              <a:rPr b="1" lang="en-GB" sz="1300">
                <a:solidFill>
                  <a:schemeClr val="dk1"/>
                </a:solidFill>
              </a:rPr>
              <a:t>unique</a:t>
            </a:r>
            <a:r>
              <a:rPr b="1" lang="en-GB" sz="1300">
                <a:solidFill>
                  <a:schemeClr val="dk1"/>
                </a:solidFill>
              </a:rPr>
              <a:t> values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GB" sz="1300">
                <a:solidFill>
                  <a:schemeClr val="dk1"/>
                </a:solidFill>
              </a:rPr>
              <a:t>12 columns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GB" sz="1300">
                <a:solidFill>
                  <a:schemeClr val="dk1"/>
                </a:solidFill>
              </a:rPr>
              <a:t>3 MB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GB" sz="1300">
                <a:solidFill>
                  <a:schemeClr val="dk1"/>
                </a:solidFill>
              </a:rPr>
              <a:t>Name of file: netflix_titles.cvs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 u="sng">
                <a:solidFill>
                  <a:schemeClr val="hlink"/>
                </a:solidFill>
                <a:hlinkClick r:id="rId3"/>
              </a:rPr>
              <a:t>https://github.com/stran13/CIS3200Netflix</a:t>
            </a:r>
            <a:endParaRPr sz="1300"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 sz="1300">
                <a:solidFill>
                  <a:srgbClr val="FFFFFF"/>
                </a:solidFill>
              </a:rPr>
              <a:t>Kaggle source: </a:t>
            </a:r>
            <a:r>
              <a:rPr lang="en-GB" sz="1300" u="sng">
                <a:solidFill>
                  <a:schemeClr val="hlink"/>
                </a:solidFill>
                <a:hlinkClick r:id="rId4"/>
              </a:rPr>
              <a:t>https://www.kaggle.com/shivamb/netflix-shows</a:t>
            </a:r>
            <a:endParaRPr sz="13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2050" y="1017725"/>
            <a:ext cx="5671950" cy="31262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4572000" y="4324750"/>
            <a:ext cx="39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Screenshot of dataset in excel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Netflix Movies and TV Shows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7380900" cy="3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50">
                <a:solidFill>
                  <a:schemeClr val="dk1"/>
                </a:solidFill>
              </a:rPr>
              <a:t>Significance</a:t>
            </a:r>
            <a:endParaRPr b="1" sz="28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-35528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2850">
                <a:solidFill>
                  <a:schemeClr val="dk1"/>
                </a:solidFill>
              </a:rPr>
              <a:t>With the data collected from the </a:t>
            </a:r>
            <a:endParaRPr sz="285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50">
                <a:solidFill>
                  <a:schemeClr val="dk1"/>
                </a:solidFill>
              </a:rPr>
              <a:t>website Kaggle, </a:t>
            </a:r>
            <a:r>
              <a:rPr lang="en-GB" sz="2850">
                <a:solidFill>
                  <a:schemeClr val="dk1"/>
                </a:solidFill>
              </a:rPr>
              <a:t>Netflix can improve</a:t>
            </a:r>
            <a:endParaRPr sz="285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50">
                <a:solidFill>
                  <a:schemeClr val="dk1"/>
                </a:solidFill>
              </a:rPr>
              <a:t>their streaming service. </a:t>
            </a:r>
            <a:endParaRPr sz="2850">
              <a:solidFill>
                <a:schemeClr val="dk1"/>
              </a:solidFill>
            </a:endParaRPr>
          </a:p>
          <a:p>
            <a:pPr indent="-3552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2850">
                <a:solidFill>
                  <a:schemeClr val="dk1"/>
                </a:solidFill>
              </a:rPr>
              <a:t>Netflix </a:t>
            </a:r>
            <a:r>
              <a:rPr lang="en-GB" sz="2850">
                <a:solidFill>
                  <a:schemeClr val="dk1"/>
                </a:solidFill>
              </a:rPr>
              <a:t>subscribers</a:t>
            </a:r>
            <a:r>
              <a:rPr lang="en-GB" sz="2850">
                <a:solidFill>
                  <a:schemeClr val="dk1"/>
                </a:solidFill>
              </a:rPr>
              <a:t> growth will </a:t>
            </a:r>
            <a:endParaRPr sz="28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50">
                <a:solidFill>
                  <a:schemeClr val="dk1"/>
                </a:solidFill>
              </a:rPr>
              <a:t>increase. </a:t>
            </a:r>
            <a:endParaRPr sz="2850">
              <a:solidFill>
                <a:schemeClr val="dk1"/>
              </a:solidFill>
            </a:endParaRPr>
          </a:p>
          <a:p>
            <a:pPr indent="-3552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2850">
                <a:solidFill>
                  <a:schemeClr val="dk1"/>
                </a:solidFill>
              </a:rPr>
              <a:t>Netflix </a:t>
            </a:r>
            <a:r>
              <a:rPr lang="en-GB" sz="2850">
                <a:solidFill>
                  <a:schemeClr val="dk1"/>
                </a:solidFill>
              </a:rPr>
              <a:t>subscribers</a:t>
            </a:r>
            <a:r>
              <a:rPr lang="en-GB" sz="2850">
                <a:solidFill>
                  <a:schemeClr val="dk1"/>
                </a:solidFill>
              </a:rPr>
              <a:t> will be content </a:t>
            </a:r>
            <a:endParaRPr sz="28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50">
                <a:solidFill>
                  <a:schemeClr val="dk1"/>
                </a:solidFill>
              </a:rPr>
              <a:t>with using Netflix streaming </a:t>
            </a:r>
            <a:r>
              <a:rPr lang="en-GB" sz="2850">
                <a:solidFill>
                  <a:schemeClr val="dk1"/>
                </a:solidFill>
              </a:rPr>
              <a:t>service.</a:t>
            </a:r>
            <a:endParaRPr sz="28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												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										</a:t>
            </a:r>
            <a:endParaRPr sz="900">
              <a:solidFill>
                <a:schemeClr val="dk1"/>
              </a:solidFill>
            </a:endParaRPr>
          </a:p>
          <a:p>
            <a:pPr indent="457200" lvl="0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457200" lvl="0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highlight>
                  <a:schemeClr val="lt1"/>
                </a:highlight>
              </a:rPr>
              <a:t>	</a:t>
            </a:r>
            <a:r>
              <a:rPr lang="en-GB" sz="14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(Katwala, 2020)</a:t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1650" y="1062850"/>
            <a:ext cx="3707300" cy="32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Netflix Background and History</a:t>
            </a:r>
            <a:endParaRPr b="1"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GB" sz="2200">
                <a:solidFill>
                  <a:schemeClr val="dk1"/>
                </a:solidFill>
              </a:rPr>
              <a:t>Founders of Netflix: Marc Randolph and Reed Hastings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GB" sz="2200">
                <a:solidFill>
                  <a:schemeClr val="dk1"/>
                </a:solidFill>
              </a:rPr>
              <a:t>Netflix in the early 90’s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GB" sz="2200">
                <a:solidFill>
                  <a:schemeClr val="dk1"/>
                </a:solidFill>
              </a:rPr>
              <a:t>Today, Netflix streams movies and tv shows to users across the world. 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4925" y="314100"/>
            <a:ext cx="6692525" cy="669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Netflix Movies and TV Shows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</a:rPr>
              <a:t>Objective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50">
                <a:solidFill>
                  <a:schemeClr val="dk1"/>
                </a:solidFill>
              </a:rPr>
              <a:t>Our group must produce an analytical dashboard with the data </a:t>
            </a:r>
            <a:r>
              <a:rPr lang="en-GB" sz="2050">
                <a:solidFill>
                  <a:schemeClr val="dk1"/>
                </a:solidFill>
              </a:rPr>
              <a:t>collected</a:t>
            </a:r>
            <a:r>
              <a:rPr lang="en-GB" sz="2050">
                <a:solidFill>
                  <a:schemeClr val="dk1"/>
                </a:solidFill>
              </a:rPr>
              <a:t> from the website Kaggle. </a:t>
            </a:r>
            <a:endParaRPr sz="2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050">
                <a:solidFill>
                  <a:schemeClr val="dk1"/>
                </a:solidFill>
              </a:rPr>
              <a:t>The overall objective focuses on developing and producing a movie and tv show dataset process for Netflix to maintain a future with analytics. </a:t>
            </a:r>
            <a:endParaRPr sz="20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227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Netflix Movies and TV Shows</a:t>
            </a:r>
            <a:endParaRPr b="1"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800550"/>
            <a:ext cx="8520600" cy="42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-38052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4350">
                <a:solidFill>
                  <a:schemeClr val="dk1"/>
                </a:solidFill>
              </a:rPr>
              <a:t>Netflix as a service and its own production company</a:t>
            </a:r>
            <a:endParaRPr sz="4350">
              <a:solidFill>
                <a:schemeClr val="dk1"/>
              </a:solidFill>
            </a:endParaRPr>
          </a:p>
          <a:p>
            <a:pPr indent="-36131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GB" sz="3800">
                <a:solidFill>
                  <a:schemeClr val="dk1"/>
                </a:solidFill>
              </a:rPr>
              <a:t>Outsourced and in-house TV shows and Movies</a:t>
            </a:r>
            <a:endParaRPr sz="3800">
              <a:solidFill>
                <a:schemeClr val="dk1"/>
              </a:solidFill>
            </a:endParaRPr>
          </a:p>
          <a:p>
            <a:pPr indent="-36131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3800">
                <a:solidFill>
                  <a:schemeClr val="dk1"/>
                </a:solidFill>
              </a:rPr>
              <a:t>Understanding the amount of content (shows and movies) that Netflix came out with during a specific time frame. </a:t>
            </a:r>
            <a:endParaRPr sz="3800">
              <a:solidFill>
                <a:schemeClr val="dk1"/>
              </a:solidFill>
            </a:endParaRPr>
          </a:p>
          <a:p>
            <a:pPr indent="-36131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3800">
                <a:solidFill>
                  <a:schemeClr val="dk1"/>
                </a:solidFill>
              </a:rPr>
              <a:t>Release pattern.</a:t>
            </a:r>
            <a:endParaRPr sz="3800">
              <a:solidFill>
                <a:schemeClr val="dk1"/>
              </a:solidFill>
            </a:endParaRPr>
          </a:p>
          <a:p>
            <a:pPr indent="-36131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3800">
                <a:solidFill>
                  <a:schemeClr val="dk1"/>
                </a:solidFill>
              </a:rPr>
              <a:t>Classification, organization, and visualization of data</a:t>
            </a:r>
            <a:endParaRPr sz="3800">
              <a:solidFill>
                <a:schemeClr val="dk1"/>
              </a:solidFill>
            </a:endParaRPr>
          </a:p>
          <a:p>
            <a:pPr indent="-36131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GB" sz="3800">
                <a:solidFill>
                  <a:schemeClr val="dk1"/>
                </a:solidFill>
              </a:rPr>
              <a:t>Bar chart, Pie chart, Kibana</a:t>
            </a:r>
            <a:endParaRPr sz="3800">
              <a:solidFill>
                <a:schemeClr val="dk1"/>
              </a:solidFill>
            </a:endParaRPr>
          </a:p>
          <a:p>
            <a:pPr indent="-36131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3800">
                <a:solidFill>
                  <a:schemeClr val="dk1"/>
                </a:solidFill>
              </a:rPr>
              <a:t>Understanding Netflix’s Database </a:t>
            </a:r>
            <a:endParaRPr sz="3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Hardware Specifications</a:t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425" y="1017725"/>
            <a:ext cx="5137140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Uploading data to ES and Kibana</a:t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283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Utilized Data Visualizer tab under machine learning to upload data to Kibana.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From here we used the uploaded data to create an index pattern to visualize our data.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2675" y="1405016"/>
            <a:ext cx="5689626" cy="233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Dashboard</a:t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663" y="1152474"/>
            <a:ext cx="8040677" cy="370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